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57" r:id="rId6"/>
    <p:sldId id="263" r:id="rId7"/>
    <p:sldId id="266" r:id="rId8"/>
    <p:sldId id="265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Fira Sans Medium" panose="020B0604020202020204" charset="0"/>
      <p:regular r:id="rId18"/>
      <p: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Ebrima" panose="020000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74B"/>
    <a:srgbClr val="00AAE1"/>
    <a:srgbClr val="131921"/>
    <a:srgbClr val="D9D9D9"/>
    <a:srgbClr val="232F3E"/>
    <a:srgbClr val="FFA542"/>
    <a:srgbClr val="181717"/>
    <a:srgbClr val="E15436"/>
    <a:srgbClr val="05A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283" autoAdjust="0"/>
  </p:normalViewPr>
  <p:slideViewPr>
    <p:cSldViewPr snapToGrid="0" showGuides="1">
      <p:cViewPr varScale="1">
        <p:scale>
          <a:sx n="71" d="100"/>
          <a:sy n="71" d="100"/>
        </p:scale>
        <p:origin x="816" y="66"/>
      </p:cViewPr>
      <p:guideLst>
        <p:guide orient="horz" pos="2137"/>
        <p:guide pos="3840"/>
        <p:guide pos="415"/>
        <p:guide pos="7242"/>
        <p:guide orient="horz" pos="300"/>
        <p:guide orient="horz" pos="4020"/>
        <p:guide pos="5768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67F81A14-FB9F-46B7-B6FB-EA02364F7C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" y="1937268"/>
            <a:ext cx="5206611" cy="3349690"/>
          </a:xfrm>
          <a:custGeom>
            <a:avLst/>
            <a:gdLst>
              <a:gd name="connsiteX0" fmla="*/ 139180 w 5206611"/>
              <a:gd name="connsiteY0" fmla="*/ 0 h 3349690"/>
              <a:gd name="connsiteX1" fmla="*/ 5067431 w 5206611"/>
              <a:gd name="connsiteY1" fmla="*/ 0 h 3349690"/>
              <a:gd name="connsiteX2" fmla="*/ 5206611 w 5206611"/>
              <a:gd name="connsiteY2" fmla="*/ 139180 h 3349690"/>
              <a:gd name="connsiteX3" fmla="*/ 5206611 w 5206611"/>
              <a:gd name="connsiteY3" fmla="*/ 3210510 h 3349690"/>
              <a:gd name="connsiteX4" fmla="*/ 5067431 w 5206611"/>
              <a:gd name="connsiteY4" fmla="*/ 3349690 h 3349690"/>
              <a:gd name="connsiteX5" fmla="*/ 139180 w 5206611"/>
              <a:gd name="connsiteY5" fmla="*/ 3349690 h 3349690"/>
              <a:gd name="connsiteX6" fmla="*/ 0 w 5206611"/>
              <a:gd name="connsiteY6" fmla="*/ 3210510 h 3349690"/>
              <a:gd name="connsiteX7" fmla="*/ 0 w 5206611"/>
              <a:gd name="connsiteY7" fmla="*/ 139180 h 3349690"/>
              <a:gd name="connsiteX8" fmla="*/ 139180 w 5206611"/>
              <a:gd name="connsiteY8" fmla="*/ 0 h 334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6611" h="3349690">
                <a:moveTo>
                  <a:pt x="139180" y="0"/>
                </a:moveTo>
                <a:lnTo>
                  <a:pt x="5067431" y="0"/>
                </a:lnTo>
                <a:cubicBezTo>
                  <a:pt x="5144298" y="0"/>
                  <a:pt x="5206611" y="62313"/>
                  <a:pt x="5206611" y="139180"/>
                </a:cubicBezTo>
                <a:lnTo>
                  <a:pt x="5206611" y="3210510"/>
                </a:lnTo>
                <a:cubicBezTo>
                  <a:pt x="5206611" y="3287377"/>
                  <a:pt x="5144298" y="3349690"/>
                  <a:pt x="5067431" y="3349690"/>
                </a:cubicBezTo>
                <a:lnTo>
                  <a:pt x="139180" y="3349690"/>
                </a:lnTo>
                <a:cubicBezTo>
                  <a:pt x="62313" y="3349690"/>
                  <a:pt x="0" y="3287377"/>
                  <a:pt x="0" y="3210510"/>
                </a:cubicBezTo>
                <a:lnTo>
                  <a:pt x="0" y="139180"/>
                </a:lnTo>
                <a:cubicBezTo>
                  <a:pt x="0" y="62313"/>
                  <a:pt x="62313" y="0"/>
                  <a:pt x="139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6FE1E317-8122-4D45-8E3E-80072EC743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160" y="2620011"/>
            <a:ext cx="1427728" cy="2933647"/>
          </a:xfrm>
          <a:custGeom>
            <a:avLst/>
            <a:gdLst>
              <a:gd name="connsiteX0" fmla="*/ 187889 w 1427728"/>
              <a:gd name="connsiteY0" fmla="*/ 0 h 2933647"/>
              <a:gd name="connsiteX1" fmla="*/ 1239839 w 1427728"/>
              <a:gd name="connsiteY1" fmla="*/ 0 h 2933647"/>
              <a:gd name="connsiteX2" fmla="*/ 1427728 w 1427728"/>
              <a:gd name="connsiteY2" fmla="*/ 187889 h 2933647"/>
              <a:gd name="connsiteX3" fmla="*/ 1427728 w 1427728"/>
              <a:gd name="connsiteY3" fmla="*/ 2745758 h 2933647"/>
              <a:gd name="connsiteX4" fmla="*/ 1239839 w 1427728"/>
              <a:gd name="connsiteY4" fmla="*/ 2933647 h 2933647"/>
              <a:gd name="connsiteX5" fmla="*/ 187889 w 1427728"/>
              <a:gd name="connsiteY5" fmla="*/ 2933647 h 2933647"/>
              <a:gd name="connsiteX6" fmla="*/ 0 w 1427728"/>
              <a:gd name="connsiteY6" fmla="*/ 2745758 h 2933647"/>
              <a:gd name="connsiteX7" fmla="*/ 0 w 1427728"/>
              <a:gd name="connsiteY7" fmla="*/ 187889 h 2933647"/>
              <a:gd name="connsiteX8" fmla="*/ 187889 w 1427728"/>
              <a:gd name="connsiteY8" fmla="*/ 0 h 293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728" h="2933647">
                <a:moveTo>
                  <a:pt x="187889" y="0"/>
                </a:moveTo>
                <a:lnTo>
                  <a:pt x="1239839" y="0"/>
                </a:lnTo>
                <a:cubicBezTo>
                  <a:pt x="1343607" y="0"/>
                  <a:pt x="1427728" y="84121"/>
                  <a:pt x="1427728" y="187889"/>
                </a:cubicBezTo>
                <a:lnTo>
                  <a:pt x="1427728" y="2745758"/>
                </a:lnTo>
                <a:cubicBezTo>
                  <a:pt x="1427728" y="2849526"/>
                  <a:pt x="1343607" y="2933647"/>
                  <a:pt x="1239839" y="2933647"/>
                </a:cubicBezTo>
                <a:lnTo>
                  <a:pt x="187889" y="2933647"/>
                </a:lnTo>
                <a:cubicBezTo>
                  <a:pt x="84121" y="2933647"/>
                  <a:pt x="0" y="2849526"/>
                  <a:pt x="0" y="2745758"/>
                </a:cubicBezTo>
                <a:lnTo>
                  <a:pt x="0" y="187889"/>
                </a:lnTo>
                <a:cubicBezTo>
                  <a:pt x="0" y="84121"/>
                  <a:pt x="84121" y="0"/>
                  <a:pt x="187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44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=""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Graphic 4">
            <a:extLst>
              <a:ext uri="{FF2B5EF4-FFF2-40B4-BE49-F238E27FC236}">
                <a16:creationId xmlns="" xmlns:a16="http://schemas.microsoft.com/office/drawing/2014/main" id="{834BA1D4-0C72-474A-83FF-2D1B207A407E}"/>
              </a:ext>
            </a:extLst>
          </p:cNvPr>
          <p:cNvSpPr/>
          <p:nvPr/>
        </p:nvSpPr>
        <p:spPr>
          <a:xfrm rot="2476041">
            <a:off x="-1505993" y="-2254131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=""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2197667" y="2611185"/>
            <a:ext cx="7814961" cy="1629333"/>
            <a:chOff x="2197667" y="2544510"/>
            <a:chExt cx="7814961" cy="162933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2197667" y="2544510"/>
              <a:ext cx="781496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 smtClean="0">
                  <a:latin typeface="Fira Sans Medium" panose="020B0603050000020004" pitchFamily="34" charset="0"/>
                </a:rPr>
                <a:t>Amazon </a:t>
              </a:r>
              <a:r>
                <a:rPr lang="en-IN" sz="8800" dirty="0" smtClean="0">
                  <a:solidFill>
                    <a:schemeClr val="accent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Kindle</a:t>
              </a:r>
              <a:endParaRPr lang="en-IN" sz="7200" dirty="0">
                <a:solidFill>
                  <a:schemeClr val="accent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5" name="Graphic 11">
            <a:extLst>
              <a:ext uri="{FF2B5EF4-FFF2-40B4-BE49-F238E27FC236}">
                <a16:creationId xmlns="" xmlns:a16="http://schemas.microsoft.com/office/drawing/2014/main" id="{22B03510-4CF1-46CA-BE80-1E37CD0837F6}"/>
              </a:ext>
            </a:extLst>
          </p:cNvPr>
          <p:cNvSpPr/>
          <p:nvPr/>
        </p:nvSpPr>
        <p:spPr>
          <a:xfrm rot="8901965">
            <a:off x="2258794" y="555042"/>
            <a:ext cx="1370251" cy="1274286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9358E82-2085-4FDC-BB98-0AC776133192}"/>
              </a:ext>
            </a:extLst>
          </p:cNvPr>
          <p:cNvSpPr/>
          <p:nvPr/>
        </p:nvSpPr>
        <p:spPr>
          <a:xfrm>
            <a:off x="-266700" y="-3262994"/>
            <a:ext cx="12725400" cy="5687787"/>
          </a:xfrm>
          <a:prstGeom prst="ellipse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01B0333-67C2-4114-8841-981615299F70}"/>
              </a:ext>
            </a:extLst>
          </p:cNvPr>
          <p:cNvGrpSpPr/>
          <p:nvPr/>
        </p:nvGrpSpPr>
        <p:grpSpPr>
          <a:xfrm>
            <a:off x="939830" y="1031216"/>
            <a:ext cx="10312340" cy="1826284"/>
            <a:chOff x="3311855" y="3736152"/>
            <a:chExt cx="4123771" cy="928902"/>
          </a:xfrm>
          <a:solidFill>
            <a:srgbClr val="FF9900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CB3B074F-AF3B-45D4-9277-1CA1BB0C11C6}"/>
                </a:ext>
              </a:extLst>
            </p:cNvPr>
            <p:cNvSpPr/>
            <p:nvPr/>
          </p:nvSpPr>
          <p:spPr>
            <a:xfrm>
              <a:off x="3311855" y="3817376"/>
              <a:ext cx="3760826" cy="847678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6ED209F1-7EAD-4F07-B776-7C23C809D52D}"/>
                </a:ext>
              </a:extLst>
            </p:cNvPr>
            <p:cNvSpPr/>
            <p:nvPr/>
          </p:nvSpPr>
          <p:spPr>
            <a:xfrm>
              <a:off x="6662590" y="3736152"/>
              <a:ext cx="773036" cy="761368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C53E84F-9260-4622-8A3A-9672B61461A5}"/>
              </a:ext>
            </a:extLst>
          </p:cNvPr>
          <p:cNvSpPr txBox="1"/>
          <p:nvPr/>
        </p:nvSpPr>
        <p:spPr>
          <a:xfrm>
            <a:off x="910062" y="4188816"/>
            <a:ext cx="10380208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latin typeface="Constantia" panose="02030602050306030303" pitchFamily="18" charset="0"/>
              </a:rPr>
              <a:t>A Comprehensive Analysis of Amazon Kindle Publications from 1900 to January 2024, It scrutinizes reviews and ratings, providing insights into the best choices for readers, Editor's Picks, and the top-selling books.</a:t>
            </a:r>
            <a:endParaRPr lang="en-IN" sz="2000" b="1" dirty="0"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4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DAC882-EE8C-41E4-8ACB-AFC718BC0E0B}"/>
              </a:ext>
            </a:extLst>
          </p:cNvPr>
          <p:cNvSpPr txBox="1"/>
          <p:nvPr/>
        </p:nvSpPr>
        <p:spPr>
          <a:xfrm>
            <a:off x="6225067" y="5099656"/>
            <a:ext cx="2256460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3200" b="0" i="0" dirty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JEFF </a:t>
            </a:r>
            <a:r>
              <a:rPr lang="en-IN" sz="3200" b="0" i="0" dirty="0" smtClean="0">
                <a:solidFill>
                  <a:schemeClr val="bg1"/>
                </a:solidFill>
                <a:effectLst/>
                <a:latin typeface="Fira Sans Medium" panose="020B0603050000020004" pitchFamily="34" charset="0"/>
              </a:rPr>
              <a:t>ZOS</a:t>
            </a:r>
            <a:endParaRPr lang="en-IN" sz="3200" dirty="0">
              <a:solidFill>
                <a:schemeClr val="bg1"/>
              </a:solidFill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B0C257F-FA33-49AF-AC93-C9FCA4096B03}"/>
              </a:ext>
            </a:extLst>
          </p:cNvPr>
          <p:cNvSpPr txBox="1"/>
          <p:nvPr/>
        </p:nvSpPr>
        <p:spPr>
          <a:xfrm>
            <a:off x="6672937" y="5618300"/>
            <a:ext cx="1360720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Founder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="" xmlns:a16="http://schemas.microsoft.com/office/drawing/2014/main" id="{CD57E20B-33A1-4C5C-98F1-40B694DE3E8F}"/>
              </a:ext>
            </a:extLst>
          </p:cNvPr>
          <p:cNvSpPr/>
          <p:nvPr/>
        </p:nvSpPr>
        <p:spPr>
          <a:xfrm rot="2476041">
            <a:off x="-269976" y="-648288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8" name="Graphic 4">
            <a:extLst>
              <a:ext uri="{FF2B5EF4-FFF2-40B4-BE49-F238E27FC236}">
                <a16:creationId xmlns="" xmlns:a16="http://schemas.microsoft.com/office/drawing/2014/main" id="{ED30B1BB-52E2-4005-8F4B-EF9AF5569359}"/>
              </a:ext>
            </a:extLst>
          </p:cNvPr>
          <p:cNvSpPr/>
          <p:nvPr/>
        </p:nvSpPr>
        <p:spPr>
          <a:xfrm rot="15002268" flipH="1">
            <a:off x="31601" y="-1336044"/>
            <a:ext cx="1251936" cy="2210578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14" y="209006"/>
            <a:ext cx="10331686" cy="64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1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DEC9A9-83A4-492B-8857-BCE4CD1EFD7C}"/>
              </a:ext>
            </a:extLst>
          </p:cNvPr>
          <p:cNvSpPr txBox="1"/>
          <p:nvPr/>
        </p:nvSpPr>
        <p:spPr>
          <a:xfrm>
            <a:off x="615746" y="2657136"/>
            <a:ext cx="33305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The aggregate sales of books across the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31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different categories from the year 1900 to January 2024 total to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84,086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copies.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C27CF5-DC2C-46C4-94ED-F2210F53FC59}"/>
              </a:ext>
            </a:extLst>
          </p:cNvPr>
          <p:cNvSpPr txBox="1"/>
          <p:nvPr/>
        </p:nvSpPr>
        <p:spPr>
          <a:xfrm>
            <a:off x="615747" y="2363665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ira Sans Medium" panose="020B0603050000020004" pitchFamily="34" charset="0"/>
              </a:rPr>
              <a:t>Books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DAE6EC-20CC-4D63-8D0C-74D14BF7A253}"/>
              </a:ext>
            </a:extLst>
          </p:cNvPr>
          <p:cNvSpPr txBox="1"/>
          <p:nvPr/>
        </p:nvSpPr>
        <p:spPr>
          <a:xfrm>
            <a:off x="606222" y="179199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84,086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7AE07F-2E6C-4EED-84EB-E008E781C52F}"/>
              </a:ext>
            </a:extLst>
          </p:cNvPr>
          <p:cNvSpPr txBox="1"/>
          <p:nvPr/>
        </p:nvSpPr>
        <p:spPr>
          <a:xfrm>
            <a:off x="615746" y="4823086"/>
            <a:ext cx="333057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All those books were sold by </a:t>
            </a:r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38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digital media.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8330C8-90C5-4FEC-A580-CF4026BF4977}"/>
              </a:ext>
            </a:extLst>
          </p:cNvPr>
          <p:cNvSpPr txBox="1"/>
          <p:nvPr/>
        </p:nvSpPr>
        <p:spPr>
          <a:xfrm>
            <a:off x="615747" y="4529615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ira Sans Medium" panose="020B0603050000020004" pitchFamily="34" charset="0"/>
              </a:rPr>
              <a:t>Digital </a:t>
            </a:r>
            <a:r>
              <a:rPr lang="en-US" sz="1400" dirty="0" smtClean="0">
                <a:latin typeface="Fira Sans Medium" panose="020B0603050000020004" pitchFamily="34" charset="0"/>
              </a:rPr>
              <a:t>Sold </a:t>
            </a:r>
            <a:r>
              <a:rPr lang="en-US" sz="1400" dirty="0" smtClean="0">
                <a:latin typeface="Fira Sans Medium" panose="020B0603050000020004" pitchFamily="34" charset="0"/>
              </a:rPr>
              <a:t>Media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03040D9-73AB-4B64-B53C-914A8D03C50E}"/>
              </a:ext>
            </a:extLst>
          </p:cNvPr>
          <p:cNvSpPr txBox="1"/>
          <p:nvPr/>
        </p:nvSpPr>
        <p:spPr>
          <a:xfrm>
            <a:off x="606222" y="3957942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Fira Sans Medium" panose="020B0603050000020004" pitchFamily="34" charset="0"/>
              </a:rPr>
              <a:t>38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6AC5B0-CB30-4E6E-8B66-9A43E1DA9925}"/>
              </a:ext>
            </a:extLst>
          </p:cNvPr>
          <p:cNvSpPr txBox="1"/>
          <p:nvPr/>
        </p:nvSpPr>
        <p:spPr>
          <a:xfrm>
            <a:off x="4945418" y="2657136"/>
            <a:ext cx="3330572" cy="101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It has generated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1.55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million in sales on Amazon Kindle digital media, with a total of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84,086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books sold.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7B0BDF-9FE4-49A2-839D-3C8F720848D5}"/>
              </a:ext>
            </a:extLst>
          </p:cNvPr>
          <p:cNvSpPr txBox="1"/>
          <p:nvPr/>
        </p:nvSpPr>
        <p:spPr>
          <a:xfrm>
            <a:off x="4945419" y="2363665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ira Sans Medium" panose="020B0603050000020004" pitchFamily="34" charset="0"/>
              </a:rPr>
              <a:t>Sales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48C95BF-BB97-40A1-B7AA-C169121157C0}"/>
              </a:ext>
            </a:extLst>
          </p:cNvPr>
          <p:cNvSpPr txBox="1"/>
          <p:nvPr/>
        </p:nvSpPr>
        <p:spPr>
          <a:xfrm>
            <a:off x="4935894" y="1791992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Fira Sans Medium" panose="020B0603050000020004" pitchFamily="34" charset="0"/>
              </a:rPr>
              <a:t>1.55 M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B212F6A-26B0-4BD9-845B-1296D178154E}"/>
              </a:ext>
            </a:extLst>
          </p:cNvPr>
          <p:cNvSpPr txBox="1"/>
          <p:nvPr/>
        </p:nvSpPr>
        <p:spPr>
          <a:xfrm>
            <a:off x="4945418" y="4823086"/>
            <a:ext cx="333057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58.09K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authors have published their books on Amazon Kindle.</a:t>
            </a:r>
            <a:endParaRPr lang="en-IN" sz="14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24B005D-7B6D-400E-9102-E9AC00C561F6}"/>
              </a:ext>
            </a:extLst>
          </p:cNvPr>
          <p:cNvSpPr txBox="1"/>
          <p:nvPr/>
        </p:nvSpPr>
        <p:spPr>
          <a:xfrm>
            <a:off x="4945419" y="45296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ira Sans Medium" panose="020B0603050000020004" pitchFamily="34" charset="0"/>
              </a:rPr>
              <a:t>Authors</a:t>
            </a:r>
            <a:endParaRPr lang="en-IN" sz="1100" dirty="0">
              <a:latin typeface="Fira Sans Medium" panose="020B06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6DF1851-BC12-4D28-A2F3-B8E4CCFFD870}"/>
              </a:ext>
            </a:extLst>
          </p:cNvPr>
          <p:cNvSpPr txBox="1"/>
          <p:nvPr/>
        </p:nvSpPr>
        <p:spPr>
          <a:xfrm>
            <a:off x="4935894" y="3957942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Fira Sans Medium" panose="020B0603050000020004" pitchFamily="34" charset="0"/>
              </a:rPr>
              <a:t>58.09 K</a:t>
            </a:r>
            <a:endParaRPr lang="en-IN" sz="2800" b="1" dirty="0">
              <a:latin typeface="Fira Sans Medium" panose="020B06030500000200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A48E5E13-86FE-4923-8C65-F03A91827BC2}"/>
              </a:ext>
            </a:extLst>
          </p:cNvPr>
          <p:cNvSpPr/>
          <p:nvPr/>
        </p:nvSpPr>
        <p:spPr>
          <a:xfrm rot="3043006">
            <a:off x="7749003" y="-1089505"/>
            <a:ext cx="5451701" cy="7886541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1695F52-4DFE-426F-A6E5-454B7D1E29FE}"/>
              </a:ext>
            </a:extLst>
          </p:cNvPr>
          <p:cNvSpPr/>
          <p:nvPr/>
        </p:nvSpPr>
        <p:spPr>
          <a:xfrm>
            <a:off x="9022212" y="6612573"/>
            <a:ext cx="3664190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58CF9FB-F5CA-4B59-A222-7F046A3ED07B}"/>
              </a:ext>
            </a:extLst>
          </p:cNvPr>
          <p:cNvSpPr/>
          <p:nvPr/>
        </p:nvSpPr>
        <p:spPr>
          <a:xfrm>
            <a:off x="9250566" y="6301516"/>
            <a:ext cx="3435836" cy="494271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A8E8C83-9B3D-4B47-8C29-1713C483237F}"/>
              </a:ext>
            </a:extLst>
          </p:cNvPr>
          <p:cNvSpPr/>
          <p:nvPr/>
        </p:nvSpPr>
        <p:spPr>
          <a:xfrm>
            <a:off x="10176668" y="4579878"/>
            <a:ext cx="2421088" cy="1877168"/>
          </a:xfrm>
          <a:prstGeom prst="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ED0050DF-723B-4A1F-97B0-2DEE56B8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790" y="-322845"/>
            <a:ext cx="2302880" cy="766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6C2E425-BB4B-45A0-A496-681679873C48}"/>
              </a:ext>
            </a:extLst>
          </p:cNvPr>
          <p:cNvSpPr txBox="1"/>
          <p:nvPr/>
        </p:nvSpPr>
        <p:spPr>
          <a:xfrm>
            <a:off x="584593" y="275962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Statistics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8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EB24048-8C0C-48A8-A773-C831B778526C}"/>
              </a:ext>
            </a:extLst>
          </p:cNvPr>
          <p:cNvSpPr txBox="1"/>
          <p:nvPr/>
        </p:nvSpPr>
        <p:spPr>
          <a:xfrm>
            <a:off x="603162" y="1168986"/>
            <a:ext cx="1124593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latin typeface="Constantia" panose="02030602050306030303" pitchFamily="18" charset="0"/>
              </a:rPr>
              <a:t>The top four reviewed books are "</a:t>
            </a:r>
            <a:r>
              <a:rPr lang="en-US" sz="1400" b="1" dirty="0">
                <a:latin typeface="Constantia" panose="02030602050306030303" pitchFamily="18" charset="0"/>
              </a:rPr>
              <a:t>Where the Crawdads Sing</a:t>
            </a:r>
            <a:r>
              <a:rPr lang="en-US" sz="1400" dirty="0">
                <a:latin typeface="Constantia" panose="02030602050306030303" pitchFamily="18" charset="0"/>
              </a:rPr>
              <a:t>," "</a:t>
            </a:r>
            <a:r>
              <a:rPr lang="en-US" sz="1400" b="1" dirty="0">
                <a:latin typeface="Constantia" panose="02030602050306030303" pitchFamily="18" charset="0"/>
              </a:rPr>
              <a:t>The Nightingale</a:t>
            </a:r>
            <a:r>
              <a:rPr lang="en-US" sz="1400" dirty="0">
                <a:latin typeface="Constantia" panose="02030602050306030303" pitchFamily="18" charset="0"/>
              </a:rPr>
              <a:t>: A Novel," "</a:t>
            </a:r>
            <a:r>
              <a:rPr lang="en-US" sz="1400" b="1" dirty="0">
                <a:latin typeface="Constantia" panose="02030602050306030303" pitchFamily="18" charset="0"/>
              </a:rPr>
              <a:t>The Silent Patient</a:t>
            </a:r>
            <a:r>
              <a:rPr lang="en-US" sz="1400" dirty="0">
                <a:latin typeface="Constantia" panose="02030602050306030303" pitchFamily="18" charset="0"/>
              </a:rPr>
              <a:t>: The record-breaking multi-million copy Sunday Times bestselling thriller and TikTok sensation," and </a:t>
            </a:r>
            <a:r>
              <a:rPr lang="en-US" sz="1400" b="1" dirty="0">
                <a:latin typeface="Constantia" panose="02030602050306030303" pitchFamily="18" charset="0"/>
              </a:rPr>
              <a:t>"Reminders of Him: A Novel</a:t>
            </a:r>
            <a:endParaRPr lang="en-IN" sz="1400" b="1" dirty="0"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EE865F0-6E4C-4D6E-A656-0D09E745146B}"/>
              </a:ext>
            </a:extLst>
          </p:cNvPr>
          <p:cNvSpPr txBox="1"/>
          <p:nvPr/>
        </p:nvSpPr>
        <p:spPr>
          <a:xfrm>
            <a:off x="619037" y="287512"/>
            <a:ext cx="5975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/>
              <a:t>The top-reviewed books</a:t>
            </a:r>
            <a:r>
              <a:rPr lang="en-IN" sz="4400" b="1" dirty="0" smtClean="0">
                <a:latin typeface="Fira Sans Medium" panose="020B0603050000020004" pitchFamily="34" charset="0"/>
              </a:rPr>
              <a:t>:</a:t>
            </a:r>
            <a:endParaRPr lang="en-IN" sz="3600" b="1" dirty="0">
              <a:latin typeface="Fira Sans Medium" panose="020B06030500000200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216430F9-5092-4904-A933-48CB0D1F1F82}"/>
              </a:ext>
            </a:extLst>
          </p:cNvPr>
          <p:cNvSpPr/>
          <p:nvPr/>
        </p:nvSpPr>
        <p:spPr>
          <a:xfrm>
            <a:off x="6708005" y="2560320"/>
            <a:ext cx="2096361" cy="2616863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0C4896DC-1CC4-4D1F-A8FA-891FB41103C0}"/>
              </a:ext>
            </a:extLst>
          </p:cNvPr>
          <p:cNvSpPr/>
          <p:nvPr/>
        </p:nvSpPr>
        <p:spPr>
          <a:xfrm>
            <a:off x="6959984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518A852A-C3EC-446A-8F07-D81E11AC4A89}"/>
              </a:ext>
            </a:extLst>
          </p:cNvPr>
          <p:cNvSpPr/>
          <p:nvPr/>
        </p:nvSpPr>
        <p:spPr>
          <a:xfrm>
            <a:off x="9417594" y="3043646"/>
            <a:ext cx="2587171" cy="2133537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0E66D3E7-EB07-4733-B940-9A240A40D3A9}"/>
              </a:ext>
            </a:extLst>
          </p:cNvPr>
          <p:cNvSpPr/>
          <p:nvPr/>
        </p:nvSpPr>
        <p:spPr>
          <a:xfrm>
            <a:off x="9669573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A5AA57EA-6004-4AFD-AE43-376E12691068}"/>
              </a:ext>
            </a:extLst>
          </p:cNvPr>
          <p:cNvCxnSpPr>
            <a:cxnSpLocks/>
          </p:cNvCxnSpPr>
          <p:nvPr/>
        </p:nvCxnSpPr>
        <p:spPr>
          <a:xfrm>
            <a:off x="999762" y="5708303"/>
            <a:ext cx="8864912" cy="0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1FBCB6CB-6091-4CBD-9180-21CDD9F99930}"/>
              </a:ext>
            </a:extLst>
          </p:cNvPr>
          <p:cNvSpPr/>
          <p:nvPr/>
        </p:nvSpPr>
        <p:spPr>
          <a:xfrm>
            <a:off x="552683" y="3213463"/>
            <a:ext cx="2224002" cy="1963720"/>
          </a:xfrm>
          <a:prstGeom prst="roundRect">
            <a:avLst/>
          </a:pr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D86E388-DDA8-4B95-9721-A9E1756A5F3C}"/>
              </a:ext>
            </a:extLst>
          </p:cNvPr>
          <p:cNvSpPr/>
          <p:nvPr/>
        </p:nvSpPr>
        <p:spPr>
          <a:xfrm>
            <a:off x="3262272" y="2844800"/>
            <a:ext cx="2960147" cy="2332383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FA212782-D7C3-4A9F-9838-90560E1D203D}"/>
              </a:ext>
            </a:extLst>
          </p:cNvPr>
          <p:cNvSpPr/>
          <p:nvPr/>
        </p:nvSpPr>
        <p:spPr>
          <a:xfrm>
            <a:off x="80466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09C57500-06C3-4082-81AA-C29C3890BEE2}"/>
              </a:ext>
            </a:extLst>
          </p:cNvPr>
          <p:cNvSpPr/>
          <p:nvPr/>
        </p:nvSpPr>
        <p:spPr>
          <a:xfrm>
            <a:off x="3687221" y="5103852"/>
            <a:ext cx="390201" cy="278450"/>
          </a:xfrm>
          <a:custGeom>
            <a:avLst/>
            <a:gdLst>
              <a:gd name="connsiteX0" fmla="*/ 378083 w 589280"/>
              <a:gd name="connsiteY0" fmla="*/ 364135 h 420514"/>
              <a:gd name="connsiteX1" fmla="*/ 377956 w 589280"/>
              <a:gd name="connsiteY1" fmla="*/ 364765 h 420514"/>
              <a:gd name="connsiteX2" fmla="*/ 376253 w 589280"/>
              <a:gd name="connsiteY2" fmla="*/ 367291 h 420514"/>
              <a:gd name="connsiteX3" fmla="*/ 0 w 589280"/>
              <a:gd name="connsiteY3" fmla="*/ 0 h 420514"/>
              <a:gd name="connsiteX4" fmla="*/ 589280 w 589280"/>
              <a:gd name="connsiteY4" fmla="*/ 0 h 420514"/>
              <a:gd name="connsiteX5" fmla="*/ 378082 w 589280"/>
              <a:gd name="connsiteY5" fmla="*/ 364134 h 420514"/>
              <a:gd name="connsiteX6" fmla="*/ 376252 w 589280"/>
              <a:gd name="connsiteY6" fmla="*/ 367290 h 420514"/>
              <a:gd name="connsiteX7" fmla="*/ 358392 w 589280"/>
              <a:gd name="connsiteY7" fmla="*/ 393778 h 420514"/>
              <a:gd name="connsiteX8" fmla="*/ 293847 w 589280"/>
              <a:gd name="connsiteY8" fmla="*/ 420514 h 420514"/>
              <a:gd name="connsiteX9" fmla="*/ 229302 w 589280"/>
              <a:gd name="connsiteY9" fmla="*/ 393778 h 420514"/>
              <a:gd name="connsiteX10" fmla="*/ 222787 w 589280"/>
              <a:gd name="connsiteY10" fmla="*/ 384116 h 420514"/>
              <a:gd name="connsiteX11" fmla="*/ 208765 w 589280"/>
              <a:gd name="connsiteY11" fmla="*/ 359940 h 42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280" h="420514">
                <a:moveTo>
                  <a:pt x="378083" y="364135"/>
                </a:moveTo>
                <a:lnTo>
                  <a:pt x="377956" y="364765"/>
                </a:lnTo>
                <a:lnTo>
                  <a:pt x="376253" y="367291"/>
                </a:lnTo>
                <a:close/>
                <a:moveTo>
                  <a:pt x="0" y="0"/>
                </a:moveTo>
                <a:lnTo>
                  <a:pt x="589280" y="0"/>
                </a:lnTo>
                <a:lnTo>
                  <a:pt x="378082" y="364134"/>
                </a:lnTo>
                <a:lnTo>
                  <a:pt x="376252" y="367290"/>
                </a:lnTo>
                <a:lnTo>
                  <a:pt x="358392" y="393778"/>
                </a:lnTo>
                <a:cubicBezTo>
                  <a:pt x="341874" y="410297"/>
                  <a:pt x="319054" y="420514"/>
                  <a:pt x="293847" y="420514"/>
                </a:cubicBezTo>
                <a:cubicBezTo>
                  <a:pt x="268641" y="420514"/>
                  <a:pt x="245820" y="410297"/>
                  <a:pt x="229302" y="393778"/>
                </a:cubicBezTo>
                <a:lnTo>
                  <a:pt x="222787" y="384116"/>
                </a:lnTo>
                <a:lnTo>
                  <a:pt x="208765" y="35994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776A381F-2E0C-4292-82B2-0F435B3B447B}"/>
              </a:ext>
            </a:extLst>
          </p:cNvPr>
          <p:cNvSpPr/>
          <p:nvPr/>
        </p:nvSpPr>
        <p:spPr>
          <a:xfrm>
            <a:off x="921779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AB674BC-132A-4274-AE9C-FE7482BE1DFA}"/>
              </a:ext>
            </a:extLst>
          </p:cNvPr>
          <p:cNvSpPr/>
          <p:nvPr/>
        </p:nvSpPr>
        <p:spPr>
          <a:xfrm>
            <a:off x="3778920" y="5613945"/>
            <a:ext cx="188716" cy="18871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1F63F75-C806-4E91-B2EC-8E5951830A64}"/>
              </a:ext>
            </a:extLst>
          </p:cNvPr>
          <p:cNvSpPr/>
          <p:nvPr/>
        </p:nvSpPr>
        <p:spPr>
          <a:xfrm>
            <a:off x="7074764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14046220-6E0F-4BB3-86D2-4844DFECB7AF}"/>
              </a:ext>
            </a:extLst>
          </p:cNvPr>
          <p:cNvSpPr/>
          <p:nvPr/>
        </p:nvSpPr>
        <p:spPr>
          <a:xfrm>
            <a:off x="9784736" y="5630321"/>
            <a:ext cx="155963" cy="155963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3581D9E-FF55-47B4-B38A-373B79F13522}"/>
              </a:ext>
            </a:extLst>
          </p:cNvPr>
          <p:cNvSpPr txBox="1"/>
          <p:nvPr/>
        </p:nvSpPr>
        <p:spPr>
          <a:xfrm>
            <a:off x="692062" y="5833062"/>
            <a:ext cx="61845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Fira Sans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2015</a:t>
            </a:r>
            <a:endParaRPr lang="en-IN" sz="1400" dirty="0"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C68ACD5-1CDF-41BD-8436-1BA6A63E4801}"/>
              </a:ext>
            </a:extLst>
          </p:cNvPr>
          <p:cNvSpPr txBox="1"/>
          <p:nvPr/>
        </p:nvSpPr>
        <p:spPr>
          <a:xfrm>
            <a:off x="3564047" y="5833062"/>
            <a:ext cx="61845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400" dirty="0" smtClean="0">
                <a:solidFill>
                  <a:srgbClr val="000000"/>
                </a:solidFill>
                <a:latin typeface="Fira Sans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2018</a:t>
            </a:r>
            <a:endParaRPr lang="en-IN" sz="1400" dirty="0"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EF423BA-A537-41A3-930D-44ADB1B42D26}"/>
              </a:ext>
            </a:extLst>
          </p:cNvPr>
          <p:cNvSpPr txBox="1"/>
          <p:nvPr/>
        </p:nvSpPr>
        <p:spPr>
          <a:xfrm>
            <a:off x="6843515" y="5833062"/>
            <a:ext cx="61845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400" dirty="0" smtClean="0">
                <a:solidFill>
                  <a:srgbClr val="000000"/>
                </a:solidFill>
                <a:latin typeface="Fira Sans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2019</a:t>
            </a:r>
            <a:endParaRPr lang="en-IN" sz="1400" dirty="0"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FA4C1F0-095B-424A-AE46-0E97D18BC4D7}"/>
              </a:ext>
            </a:extLst>
          </p:cNvPr>
          <p:cNvSpPr txBox="1"/>
          <p:nvPr/>
        </p:nvSpPr>
        <p:spPr>
          <a:xfrm>
            <a:off x="9556476" y="5833062"/>
            <a:ext cx="618459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400" dirty="0" smtClean="0">
                <a:solidFill>
                  <a:srgbClr val="000000"/>
                </a:solidFill>
                <a:latin typeface="Fira Sans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2022</a:t>
            </a:r>
            <a:endParaRPr lang="en-IN" sz="1400" dirty="0">
              <a:latin typeface="Fira Sans Medium" panose="020B06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4659" y="3330472"/>
            <a:ext cx="1907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tantia" panose="02030602050306030303" pitchFamily="18" charset="0"/>
              </a:rPr>
              <a:t>"The Nightingale: A Novel," written by Kristin Hannah, is sold by Macmillan and has been reviewed by </a:t>
            </a:r>
            <a:r>
              <a:rPr lang="en-US" sz="1400" b="1" dirty="0">
                <a:solidFill>
                  <a:schemeClr val="bg1"/>
                </a:solidFill>
              </a:rPr>
              <a:t>289,251</a:t>
            </a:r>
            <a:r>
              <a:rPr lang="en-US" sz="1400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viewers and received a rating of </a:t>
            </a:r>
            <a:r>
              <a:rPr lang="en-US" sz="1400" b="1" dirty="0" smtClean="0">
                <a:solidFill>
                  <a:schemeClr val="bg1"/>
                </a:solidFill>
              </a:rPr>
              <a:t>4.70</a:t>
            </a:r>
            <a:r>
              <a:rPr lang="en-US" sz="14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 stars.</a:t>
            </a:r>
            <a:endParaRPr lang="en-IN" sz="1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4047" y="3043646"/>
            <a:ext cx="24301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tantia" panose="02030602050306030303" pitchFamily="18" charset="0"/>
              </a:rPr>
              <a:t>"Where the Crawdads Sing," written by Delia Owens, is sold by Penguin Group (USA) LLC and has been reviewed by </a:t>
            </a:r>
            <a:r>
              <a:rPr lang="en-US" sz="1600" b="1" dirty="0">
                <a:solidFill>
                  <a:schemeClr val="bg1"/>
                </a:solidFill>
              </a:rPr>
              <a:t>618,227 </a:t>
            </a:r>
            <a:r>
              <a:rPr lang="en-US" sz="16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readers and received a rating of</a:t>
            </a:r>
            <a:r>
              <a:rPr lang="en-US" sz="1600" b="1" dirty="0" smtClean="0">
                <a:solidFill>
                  <a:schemeClr val="bg1"/>
                </a:solidFill>
              </a:rPr>
              <a:t> 4.70 </a:t>
            </a:r>
            <a:r>
              <a:rPr lang="en-US" sz="16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stars.</a:t>
            </a:r>
            <a:endParaRPr lang="en-IN" sz="16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3515" y="2952206"/>
            <a:ext cx="1960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tantia" panose="02030602050306030303" pitchFamily="18" charset="0"/>
              </a:rPr>
              <a:t>"The Silent Patient: The record-breaking multi-million copy Sunday Times bestselling thriller and TikTok sensation, written by Alex Michaelides, has been reviewed by </a:t>
            </a:r>
            <a:r>
              <a:rPr lang="en-US" sz="1200" b="1" dirty="0">
                <a:solidFill>
                  <a:schemeClr val="bg1"/>
                </a:solidFill>
              </a:rPr>
              <a:t>272,608</a:t>
            </a:r>
            <a:r>
              <a:rPr lang="en-US" sz="1200" dirty="0">
                <a:solidFill>
                  <a:schemeClr val="bg1"/>
                </a:solidFill>
                <a:latin typeface="Constantia" panose="02030602050306030303" pitchFamily="18" charset="0"/>
              </a:rPr>
              <a:t> readers and received a rating of </a:t>
            </a:r>
            <a:r>
              <a:rPr lang="en-US" sz="1200" b="1" dirty="0">
                <a:solidFill>
                  <a:schemeClr val="bg1"/>
                </a:solidFill>
              </a:rPr>
              <a:t>4.40</a:t>
            </a:r>
            <a:r>
              <a:rPr lang="en-US" sz="1200" dirty="0">
                <a:solidFill>
                  <a:schemeClr val="bg1"/>
                </a:solidFill>
                <a:latin typeface="Constantia" panose="02030602050306030303" pitchFamily="18" charset="0"/>
              </a:rPr>
              <a:t> stars."</a:t>
            </a:r>
            <a:endParaRPr lang="en-IN" sz="12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6476" y="3213463"/>
            <a:ext cx="2292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tantia" panose="02030602050306030303" pitchFamily="18" charset="0"/>
              </a:rPr>
              <a:t>"Reminders of Him: A Novel, written by Colleen Hoover, and sold by Amazon.com Services LLC, has been reviewed by </a:t>
            </a:r>
            <a:r>
              <a:rPr lang="en-US" sz="1400" b="1" dirty="0">
                <a:solidFill>
                  <a:schemeClr val="bg1"/>
                </a:solidFill>
              </a:rPr>
              <a:t>242,575</a:t>
            </a:r>
            <a:r>
              <a:rPr lang="en-US" sz="1400" dirty="0">
                <a:solidFill>
                  <a:schemeClr val="bg1"/>
                </a:solidFill>
                <a:latin typeface="Constantia" panose="02030602050306030303" pitchFamily="18" charset="0"/>
              </a:rPr>
              <a:t> readers and received a rating of </a:t>
            </a:r>
            <a:r>
              <a:rPr lang="en-US" sz="1400" b="1" dirty="0">
                <a:solidFill>
                  <a:schemeClr val="bg1"/>
                </a:solidFill>
              </a:rPr>
              <a:t>4.70 </a:t>
            </a:r>
            <a:r>
              <a:rPr lang="en-US" sz="1400" dirty="0">
                <a:solidFill>
                  <a:schemeClr val="bg1"/>
                </a:solidFill>
                <a:latin typeface="Constantia" panose="02030602050306030303" pitchFamily="18" charset="0"/>
              </a:rPr>
              <a:t>stars."</a:t>
            </a:r>
            <a:endParaRPr lang="en-IN" sz="14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2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9D8400E-70E7-43AF-BEB5-BAE886A5D6A9}"/>
              </a:ext>
            </a:extLst>
          </p:cNvPr>
          <p:cNvSpPr txBox="1"/>
          <p:nvPr/>
        </p:nvSpPr>
        <p:spPr>
          <a:xfrm>
            <a:off x="584593" y="277994"/>
            <a:ext cx="3584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Growth Chart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B18400E-2868-4C8B-BA34-65DACE70956D}"/>
              </a:ext>
            </a:extLst>
          </p:cNvPr>
          <p:cNvSpPr txBox="1"/>
          <p:nvPr/>
        </p:nvSpPr>
        <p:spPr>
          <a:xfrm>
            <a:off x="597517" y="1092786"/>
            <a:ext cx="1125158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"If we examine the Monthly Growth chart, we observe that from the year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1900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to January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2024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January consistently generated the highest number of sales, while December consistently recorded the lowest sales. Specifically, January contributed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$177,237.87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to total sales, whereas December contributed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$102,990.09."</a:t>
            </a:r>
            <a:endParaRPr lang="en-IN" sz="1600" b="1" dirty="0">
              <a:solidFill>
                <a:schemeClr val="bg2">
                  <a:lumMod val="25000"/>
                </a:schemeClr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2455817"/>
            <a:ext cx="1184801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10662B-25E3-4D7B-9588-DFA5BC9F153E}"/>
              </a:ext>
            </a:extLst>
          </p:cNvPr>
          <p:cNvSpPr txBox="1"/>
          <p:nvPr/>
        </p:nvSpPr>
        <p:spPr>
          <a:xfrm>
            <a:off x="575292" y="277994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Fira Sans Medium" panose="020B0603050000020004" pitchFamily="34" charset="0"/>
              </a:rPr>
              <a:t>Market Share</a:t>
            </a:r>
            <a:endParaRPr lang="en-IN" sz="3600" dirty="0">
              <a:latin typeface="Fira Sans Medium" panose="020B06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4A05CA-4E55-43FB-8F51-BDD5AE05D191}"/>
              </a:ext>
            </a:extLst>
          </p:cNvPr>
          <p:cNvSpPr txBox="1"/>
          <p:nvPr/>
        </p:nvSpPr>
        <p:spPr>
          <a:xfrm>
            <a:off x="597517" y="1092786"/>
            <a:ext cx="1125158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"Among the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31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categories, the top three are Science &amp; Math, Engineering and Transportation, and Biographies and Memoirs. Specifically,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5,093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books were sold in the Science &amp; Math category,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4,928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in Engineering and Transportation, and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rPr>
              <a:t>4,828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in Biographies and Memoirs."</a:t>
            </a:r>
            <a:endParaRPr lang="en-IN" sz="1600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Graphic 4">
            <a:extLst>
              <a:ext uri="{FF2B5EF4-FFF2-40B4-BE49-F238E27FC236}">
                <a16:creationId xmlns="" xmlns:a16="http://schemas.microsoft.com/office/drawing/2014/main" id="{4D46FBE6-9A8E-454C-9A10-40FD7BBF73E5}"/>
              </a:ext>
            </a:extLst>
          </p:cNvPr>
          <p:cNvSpPr/>
          <p:nvPr/>
        </p:nvSpPr>
        <p:spPr>
          <a:xfrm rot="18083371">
            <a:off x="-399182" y="5385411"/>
            <a:ext cx="1251936" cy="2929006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13192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Graphic 11">
            <a:extLst>
              <a:ext uri="{FF2B5EF4-FFF2-40B4-BE49-F238E27FC236}">
                <a16:creationId xmlns="" xmlns:a16="http://schemas.microsoft.com/office/drawing/2014/main" id="{16FFCDF0-D691-4834-953C-976E8D5E0E5B}"/>
              </a:ext>
            </a:extLst>
          </p:cNvPr>
          <p:cNvSpPr/>
          <p:nvPr/>
        </p:nvSpPr>
        <p:spPr>
          <a:xfrm rot="1726970">
            <a:off x="781072" y="6606385"/>
            <a:ext cx="775163" cy="720875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9" y="2273024"/>
            <a:ext cx="3523755" cy="4062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74" y="2217044"/>
            <a:ext cx="4779009" cy="2002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74" y="4402183"/>
            <a:ext cx="4779009" cy="20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302411" y="2767280"/>
            <a:ext cx="360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=""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=""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=""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=""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413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</vt:lpstr>
      <vt:lpstr>Calibri</vt:lpstr>
      <vt:lpstr>Constantia</vt:lpstr>
      <vt:lpstr>Arial</vt:lpstr>
      <vt:lpstr>Fira Sans Medium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102500</cp:lastModifiedBy>
  <cp:revision>209</cp:revision>
  <dcterms:created xsi:type="dcterms:W3CDTF">2021-11-17T09:33:18Z</dcterms:created>
  <dcterms:modified xsi:type="dcterms:W3CDTF">2024-02-27T06:23:02Z</dcterms:modified>
</cp:coreProperties>
</file>